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62" r:id="rId4"/>
    <p:sldId id="263" r:id="rId5"/>
    <p:sldId id="264" r:id="rId6"/>
    <p:sldId id="25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F0066"/>
    <a:srgbClr val="CC00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12/16/2017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12/16/2017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Handling Late Data and Watermarking</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andling Late Data">
            <a:extLst>
              <a:ext uri="{FF2B5EF4-FFF2-40B4-BE49-F238E27FC236}">
                <a16:creationId xmlns:a16="http://schemas.microsoft.com/office/drawing/2014/main" id="{1D47D7CC-F7BE-4929-907A-49CCAD7E1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77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Watermarking example code</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solidFill>
            <a:schemeClr val="tx1">
              <a:lumMod val="85000"/>
              <a:lumOff val="15000"/>
            </a:schemeClr>
          </a:solidFill>
        </p:spPr>
        <p:txBody>
          <a:bodyPr>
            <a:normAutofit fontScale="85000" lnSpcReduction="10000"/>
          </a:bodyPr>
          <a:lstStyle/>
          <a:p>
            <a:pPr marL="0" indent="0">
              <a:buNone/>
            </a:pPr>
            <a:r>
              <a:rPr lang="en-US" dirty="0">
                <a:solidFill>
                  <a:schemeClr val="bg1"/>
                </a:solidFill>
                <a:latin typeface="Consolas" panose="020B0609020204030204" pitchFamily="49" charset="0"/>
              </a:rPr>
              <a:t>words </a:t>
            </a:r>
            <a:r>
              <a:rPr lang="en-US" dirty="0">
                <a:solidFill>
                  <a:srgbClr val="FF0066"/>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rgbClr val="CC00FF"/>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chemeClr val="tx1">
                    <a:lumMod val="50000"/>
                    <a:lumOff val="50000"/>
                  </a:schemeClr>
                </a:solidFill>
                <a:latin typeface="Consolas" panose="020B0609020204030204" pitchFamily="49" charset="0"/>
              </a:rPr>
              <a:t># streaming </a:t>
            </a:r>
            <a:r>
              <a:rPr lang="en-US" dirty="0" err="1">
                <a:solidFill>
                  <a:schemeClr val="tx1">
                    <a:lumMod val="50000"/>
                    <a:lumOff val="50000"/>
                  </a:schemeClr>
                </a:solidFill>
                <a:latin typeface="Consolas" panose="020B0609020204030204" pitchFamily="49" charset="0"/>
              </a:rPr>
              <a:t>DataFrame</a:t>
            </a:r>
            <a:r>
              <a:rPr lang="en-US" dirty="0">
                <a:solidFill>
                  <a:schemeClr val="tx1">
                    <a:lumMod val="50000"/>
                    <a:lumOff val="50000"/>
                  </a:schemeClr>
                </a:solidFill>
                <a:latin typeface="Consolas" panose="020B0609020204030204" pitchFamily="49" charset="0"/>
              </a:rPr>
              <a:t> of schema { timestamp: Timestamp, word: String }</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tx1">
                    <a:lumMod val="50000"/>
                    <a:lumOff val="50000"/>
                  </a:schemeClr>
                </a:solidFill>
                <a:latin typeface="Consolas" panose="020B0609020204030204" pitchFamily="49" charset="0"/>
              </a:rPr>
              <a:t># Group the data by window and word and compute the count of each group</a:t>
            </a:r>
          </a:p>
          <a:p>
            <a:pPr marL="0" indent="0">
              <a:buNone/>
            </a:pPr>
            <a:r>
              <a:rPr lang="en-US" dirty="0" err="1">
                <a:solidFill>
                  <a:schemeClr val="bg1"/>
                </a:solidFill>
                <a:latin typeface="Consolas" panose="020B0609020204030204" pitchFamily="49" charset="0"/>
              </a:rPr>
              <a:t>windowedCounts</a:t>
            </a:r>
            <a:r>
              <a:rPr lang="en-US" dirty="0">
                <a:solidFill>
                  <a:schemeClr val="bg1"/>
                </a:solidFill>
                <a:latin typeface="Consolas" panose="020B0609020204030204" pitchFamily="49" charset="0"/>
              </a:rPr>
              <a:t> </a:t>
            </a:r>
            <a:r>
              <a:rPr lang="en-US" dirty="0">
                <a:solidFill>
                  <a:srgbClr val="FF0066"/>
                </a:solidFill>
                <a:latin typeface="Consolas" panose="020B0609020204030204" pitchFamily="49" charset="0"/>
              </a:rPr>
              <a:t>=</a:t>
            </a:r>
            <a:r>
              <a:rPr lang="en-US" dirty="0">
                <a:solidFill>
                  <a:schemeClr val="bg1"/>
                </a:solidFill>
                <a:latin typeface="Consolas" panose="020B0609020204030204" pitchFamily="49" charset="0"/>
              </a:rPr>
              <a:t> words \</a:t>
            </a:r>
          </a:p>
          <a:p>
            <a:pPr marL="0" indent="0">
              <a:buNone/>
            </a:pPr>
            <a:r>
              <a:rPr lang="en-US" dirty="0">
                <a:solidFill>
                  <a:schemeClr val="bg1"/>
                </a:solidFill>
                <a:latin typeface="Consolas" panose="020B0609020204030204" pitchFamily="49" charset="0"/>
              </a:rPr>
              <a:t>    .</a:t>
            </a:r>
            <a:r>
              <a:rPr lang="en-US" dirty="0" err="1">
                <a:solidFill>
                  <a:srgbClr val="55ADEE"/>
                </a:solidFill>
                <a:latin typeface="Consolas" panose="020B0609020204030204" pitchFamily="49" charset="0"/>
              </a:rPr>
              <a:t>withWatermark</a:t>
            </a:r>
            <a:r>
              <a:rPr lang="en-US" dirty="0">
                <a:solidFill>
                  <a:schemeClr val="bg1"/>
                </a:solidFill>
                <a:latin typeface="Consolas" panose="020B0609020204030204" pitchFamily="49" charset="0"/>
              </a:rPr>
              <a:t>(</a:t>
            </a:r>
            <a:r>
              <a:rPr lang="en-US" dirty="0">
                <a:solidFill>
                  <a:schemeClr val="accent4">
                    <a:lumMod val="60000"/>
                    <a:lumOff val="40000"/>
                  </a:schemeClr>
                </a:solidFill>
                <a:latin typeface="Consolas" panose="020B0609020204030204" pitchFamily="49" charset="0"/>
              </a:rPr>
              <a:t>"timestamp"</a:t>
            </a:r>
            <a:r>
              <a:rPr lang="en-US" dirty="0">
                <a:solidFill>
                  <a:schemeClr val="bg1"/>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"10 minutes"</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dirty="0" err="1">
                <a:solidFill>
                  <a:srgbClr val="55ADEE"/>
                </a:solidFill>
                <a:latin typeface="Consolas" panose="020B0609020204030204" pitchFamily="49" charset="0"/>
              </a:rPr>
              <a:t>groupBy</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a:solidFill>
                  <a:srgbClr val="55ADEE"/>
                </a:solidFill>
                <a:latin typeface="Consolas" panose="020B0609020204030204" pitchFamily="49" charset="0"/>
              </a:rPr>
              <a:t>window</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words.timestamp</a:t>
            </a:r>
            <a:r>
              <a:rPr lang="en-US" dirty="0">
                <a:solidFill>
                  <a:schemeClr val="bg1"/>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"10 minutes"</a:t>
            </a:r>
            <a:r>
              <a:rPr lang="en-US" dirty="0">
                <a:solidFill>
                  <a:schemeClr val="bg1"/>
                </a:solidFill>
                <a:latin typeface="Consolas" panose="020B0609020204030204" pitchFamily="49" charset="0"/>
              </a:rPr>
              <a:t>, </a:t>
            </a:r>
            <a:r>
              <a:rPr lang="en-US" dirty="0">
                <a:solidFill>
                  <a:schemeClr val="accent4">
                    <a:lumMod val="60000"/>
                    <a:lumOff val="40000"/>
                  </a:schemeClr>
                </a:solidFill>
                <a:latin typeface="Consolas" panose="020B0609020204030204" pitchFamily="49" charset="0"/>
              </a:rPr>
              <a:t>"5 minutes"</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words.word</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dirty="0">
                <a:solidFill>
                  <a:srgbClr val="55ADEE"/>
                </a:solidFill>
                <a:latin typeface="Consolas" panose="020B0609020204030204" pitchFamily="49" charset="0"/>
              </a:rPr>
              <a:t>count</a:t>
            </a: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termarking in Update Mode">
            <a:extLst>
              <a:ext uri="{FF2B5EF4-FFF2-40B4-BE49-F238E27FC236}">
                <a16:creationId xmlns:a16="http://schemas.microsoft.com/office/drawing/2014/main" id="{F87C4667-5201-49DF-B1BE-6E73A1D89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82" b="3784"/>
          <a:stretch/>
        </p:blipFill>
        <p:spPr bwMode="auto">
          <a:xfrm>
            <a:off x="771096" y="0"/>
            <a:ext cx="10649808" cy="686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86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termarking in Append Mode">
            <a:extLst>
              <a:ext uri="{FF2B5EF4-FFF2-40B4-BE49-F238E27FC236}">
                <a16:creationId xmlns:a16="http://schemas.microsoft.com/office/drawing/2014/main" id="{DDC0F3BE-89C5-4A14-9D39-45180236F4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4" b="5466"/>
          <a:stretch/>
        </p:blipFill>
        <p:spPr bwMode="auto">
          <a:xfrm>
            <a:off x="515251" y="0"/>
            <a:ext cx="110319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1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Conditions for Watermarking</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351338"/>
          </a:xfrm>
        </p:spPr>
        <p:txBody>
          <a:bodyPr>
            <a:normAutofit/>
          </a:bodyPr>
          <a:lstStyle/>
          <a:p>
            <a:r>
              <a:rPr lang="en-US" dirty="0">
                <a:solidFill>
                  <a:schemeClr val="bg1"/>
                </a:solidFill>
              </a:rPr>
              <a:t>Output mode must be set to </a:t>
            </a:r>
            <a:r>
              <a:rPr lang="en-US" i="1" u="sng" dirty="0">
                <a:solidFill>
                  <a:schemeClr val="bg1"/>
                </a:solidFill>
              </a:rPr>
              <a:t>Append</a:t>
            </a:r>
            <a:r>
              <a:rPr lang="en-US" dirty="0">
                <a:solidFill>
                  <a:schemeClr val="bg1"/>
                </a:solidFill>
              </a:rPr>
              <a:t> or </a:t>
            </a:r>
            <a:r>
              <a:rPr lang="en-US" i="1" u="sng" dirty="0">
                <a:solidFill>
                  <a:schemeClr val="bg1"/>
                </a:solidFill>
              </a:rPr>
              <a:t>Update</a:t>
            </a:r>
            <a:r>
              <a:rPr lang="en-US" dirty="0">
                <a:solidFill>
                  <a:schemeClr val="bg1"/>
                </a:solidFill>
              </a:rPr>
              <a:t>. </a:t>
            </a:r>
          </a:p>
          <a:p>
            <a:pPr lvl="1"/>
            <a:r>
              <a:rPr lang="en-US" dirty="0">
                <a:solidFill>
                  <a:schemeClr val="bg1"/>
                </a:solidFill>
              </a:rPr>
              <a:t>If it is set to </a:t>
            </a:r>
            <a:r>
              <a:rPr lang="en-US" i="1" u="sng" dirty="0">
                <a:solidFill>
                  <a:schemeClr val="bg1"/>
                </a:solidFill>
              </a:rPr>
              <a:t>Complete</a:t>
            </a:r>
            <a:r>
              <a:rPr lang="en-US" dirty="0">
                <a:solidFill>
                  <a:schemeClr val="bg1"/>
                </a:solidFill>
              </a:rPr>
              <a:t> mode, it will requires all aggregate data to be preserved and will be incapable of using watermarking. </a:t>
            </a:r>
          </a:p>
          <a:p>
            <a:r>
              <a:rPr lang="en-US" dirty="0">
                <a:solidFill>
                  <a:schemeClr val="bg1"/>
                </a:solidFill>
              </a:rPr>
              <a:t>Aggregation needs either an event-time column, or a window on the event-time column. </a:t>
            </a:r>
          </a:p>
          <a:p>
            <a:pPr lvl="1"/>
            <a:r>
              <a:rPr lang="en-US" dirty="0" err="1">
                <a:solidFill>
                  <a:schemeClr val="bg1"/>
                </a:solidFill>
              </a:rPr>
              <a:t>withWatermark</a:t>
            </a:r>
            <a:r>
              <a:rPr lang="en-US" dirty="0">
                <a:solidFill>
                  <a:schemeClr val="bg1"/>
                </a:solidFill>
              </a:rPr>
              <a:t> must be called on the same column as the timestamp column used in the aggregate, </a:t>
            </a:r>
            <a:r>
              <a:rPr lang="en-US" dirty="0" err="1">
                <a:solidFill>
                  <a:srgbClr val="55ADEE"/>
                </a:solidFill>
                <a:latin typeface="Consolas" panose="020B0609020204030204" pitchFamily="49" charset="0"/>
              </a:rPr>
              <a:t>withWatermark</a:t>
            </a:r>
            <a:r>
              <a:rPr lang="en-US" dirty="0">
                <a:solidFill>
                  <a:schemeClr val="bg1"/>
                </a:solidFill>
              </a:rPr>
              <a:t> must be called before the aggregation for the watermark details to be used. </a:t>
            </a: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TotalTime>
  <Words>179</Words>
  <Application>Microsoft Office PowerPoint</Application>
  <PresentationFormat>Widescreen</PresentationFormat>
  <Paragraphs>32</Paragraphs>
  <Slides>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Consolas</vt:lpstr>
      <vt:lpstr>Roboto</vt:lpstr>
      <vt:lpstr>Office Theme</vt:lpstr>
      <vt:lpstr>Handling Late Data and Watermarking</vt:lpstr>
      <vt:lpstr>PowerPoint Presentation</vt:lpstr>
      <vt:lpstr>Watermarking example code</vt:lpstr>
      <vt:lpstr>PowerPoint Presentation</vt:lpstr>
      <vt:lpstr>PowerPoint Presentation</vt:lpstr>
      <vt:lpstr>Conditions for Watermarking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28</cp:revision>
  <dcterms:created xsi:type="dcterms:W3CDTF">2017-10-26T16:43:38Z</dcterms:created>
  <dcterms:modified xsi:type="dcterms:W3CDTF">2017-12-16T18:13:02Z</dcterms:modified>
</cp:coreProperties>
</file>